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8" r:id="rId7"/>
    <p:sldId id="283" r:id="rId8"/>
    <p:sldId id="280" r:id="rId9"/>
    <p:sldId id="284" r:id="rId10"/>
    <p:sldId id="285" r:id="rId11"/>
    <p:sldId id="287" r:id="rId12"/>
    <p:sldId id="289" r:id="rId13"/>
    <p:sldId id="260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ECAF-1B18-1BB4-97A1-BC4A56CE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F51-5D43-E615-D094-BA49B7B66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B9448-5719-4DBD-CD17-9FB0E5FD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86A6-E9D1-6A3B-5222-3E2B691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7C96-1D80-68BE-F398-06D7AA16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7524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486A-1E75-6268-0DA3-3623D632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7CA7-F703-A8AB-F0A6-DDB62A6F1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B197-97FE-FCB8-AAC3-98BCE59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8726-8227-CCA0-A19B-805826E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10DA-592A-B37E-3EFA-C7FFA680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174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9C7A7-ADDF-72DF-FE4D-2F4272863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7A53-D05E-9C75-6E53-8FB6AAB0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E219-FC1A-4E92-A795-82592E97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BDAC-D7FF-039B-DFC4-679AD3A4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FEC81-2A5E-AEE5-5ED0-DDBE983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582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9B9-1840-4D9B-E28C-B14F8145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85B5D-3311-E536-F5E2-0CF165BC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4BB2-5EAC-A4ED-3806-1DB2D4CC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F108-4994-79E7-AAEE-9574A5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DB7D-8F9E-1726-5B4A-19DEF1EB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986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2AF-6596-6802-0B74-0BD25F58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86D3-5447-3C1B-BD2D-6AA3537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E3DE-6497-9664-261F-7D95F3A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D6EC0-DC78-DFEA-4735-1D0B0295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E750-D3F3-13C5-D26B-2D09AB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149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BDAF-4942-CCFA-260E-89DFDA0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B694-394C-4397-F5DE-EACDAB10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7AC7-BC0B-C392-42E8-BDF4FE5A4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698C0-468A-9940-D416-8913CEBC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9CD11-84DE-34BD-A57D-21A5A474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827-7A94-6662-F490-B06C99D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260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B89-4A8E-8301-97EE-FD1A7235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F60A7-26C6-D3DB-4E4C-E0B39F3B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D426-2B1F-E998-558A-A64E85F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5A333-4C51-C776-D512-799D68F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F787E-E976-98A3-CDD1-F9F181E1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A1E2D-43A5-101B-6EA9-4B3890B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D1E4F-CBF4-1EE5-99AF-4AA4EBD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01238-993E-50A3-F7E4-CDA4E2EA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83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D61-EEDD-1445-6851-C9C7EC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0F648-BB14-CF8E-8DB1-DA4EEFAB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494E-4658-E087-2CEA-849A81ED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34AB-E6CE-8483-39D5-A48A30C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570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7350D-0FB7-2FBA-BE92-2FA11B0F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75FD5-8599-BE9F-6CBC-294DF4A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E4A0-364E-D18E-09F6-2F53FD0B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4345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ED90-2F10-49CE-4C79-AA48B9CA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7E28-17D8-5EA3-FA5E-AF4CEF66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5D6F-02F5-69FE-3E87-D07C456D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313B-ED3E-7475-F7F0-389A0BAA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2E28-FEB6-3A9C-0750-62094E7D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A37C-5E4D-0CA3-E56E-24B8AD0F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880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41CB-B1D5-840B-8FDB-B0AFDAD7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341A-2E0E-FB05-46C1-A6158391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BAC6C-AB6E-661C-D6EA-AD4924796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7931-C60D-583F-9558-6BA0B05D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4C57-349C-C9AD-463E-C0B7DCD8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19320-7A5F-3ECB-D3CF-44F67CE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7387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74FB-A732-F795-4264-9B80EC39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537E-3AB5-4509-2B7B-1A97A1A4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0D-CC88-B86D-4003-9FB0C7532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0C159-6DF3-405E-9584-A0D215A6CD76}" type="datetimeFigureOut">
              <a:rPr lang="sr-Latn-RS" smtClean="0"/>
              <a:t>8.7.2024.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1F98-7279-4121-9E48-2DF87262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6C95-1185-ED47-74BF-8D06C157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ACDF6-FA65-4847-B576-E233D1E1D3F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0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D719-15E1-8CFA-88F1-DB431F555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sr-Latn-RS" sz="4200" dirty="0"/>
              <a:t>Geografski informacioni sistemi</a:t>
            </a:r>
            <a:br>
              <a:rPr lang="en-US" sz="4200" dirty="0"/>
            </a:br>
            <a:r>
              <a:rPr lang="pl-PL" sz="2600" dirty="0"/>
              <a:t>GIS aplikacija za upravljanje i analizu saobraćaja</a:t>
            </a:r>
            <a:endParaRPr lang="sr-Latn-R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FCB5B-4A84-5D28-F6BC-ABAE3CDA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671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Stefan </a:t>
            </a:r>
            <a:r>
              <a:rPr lang="en-US" dirty="0" err="1"/>
              <a:t>Stojadinovi</a:t>
            </a:r>
            <a:r>
              <a:rPr lang="sr-Latn-RS" dirty="0"/>
              <a:t>ć 1714</a:t>
            </a:r>
            <a:endParaRPr lang="sr-Latn-R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/>
            </a:endParaRP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5591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8268-A0F2-2BB9-E6F1-6778DE50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182426"/>
            <a:ext cx="10515600" cy="1325563"/>
          </a:xfrm>
        </p:spPr>
        <p:txBody>
          <a:bodyPr/>
          <a:lstStyle/>
          <a:p>
            <a:r>
              <a:rPr lang="en-US" dirty="0" err="1"/>
              <a:t>Dinami</a:t>
            </a:r>
            <a:r>
              <a:rPr lang="sr-Latn-RS" dirty="0"/>
              <a:t>čko učitavanje slojeva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1F25-4549-CA47-7558-6176A6E8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47" y="893677"/>
            <a:ext cx="3841306" cy="578189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B1AC2A7-5A0D-CFAF-11B3-F3C71B4A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87" y="1612985"/>
            <a:ext cx="10515600" cy="4351338"/>
          </a:xfrm>
        </p:spPr>
        <p:txBody>
          <a:bodyPr/>
          <a:lstStyle/>
          <a:p>
            <a:r>
              <a:rPr lang="en-US" dirty="0"/>
              <a:t>WFS i WMS </a:t>
            </a:r>
            <a:r>
              <a:rPr lang="en-US" dirty="0" err="1"/>
              <a:t>slojevi</a:t>
            </a:r>
            <a:r>
              <a:rPr lang="en-US" dirty="0"/>
              <a:t> se </a:t>
            </a:r>
            <a:r>
              <a:rPr lang="en-US" dirty="0" err="1"/>
              <a:t>dinami</a:t>
            </a:r>
            <a:r>
              <a:rPr lang="sr-Latn-RS" dirty="0"/>
              <a:t>čki pribavljaju </a:t>
            </a:r>
            <a:br>
              <a:rPr lang="sr-Latn-RS" dirty="0"/>
            </a:b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GetCapabilities</a:t>
            </a: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r-Latn-R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</a:t>
            </a:r>
            <a:r>
              <a:rPr lang="sr-Latn-RS" dirty="0"/>
              <a:t> </a:t>
            </a:r>
            <a: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DescribeFeatureType</a:t>
            </a:r>
            <a:br>
              <a:rPr lang="sr-Latn-R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sr-Latn-RS" b="0" dirty="0">
                <a:effectLst/>
                <a:highlight>
                  <a:srgbClr val="FFFFFF"/>
                </a:highlight>
              </a:rPr>
              <a:t>metodama</a:t>
            </a:r>
          </a:p>
          <a:p>
            <a:endParaRPr lang="sr-Latn-RS" b="0" dirty="0">
              <a:effectLst/>
              <a:highlight>
                <a:srgbClr val="FFFFFF"/>
              </a:highlight>
            </a:endParaRP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9078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3A5A-54F0-2ADF-C806-BD416F2D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3" y="306849"/>
            <a:ext cx="10515600" cy="1325563"/>
          </a:xfrm>
        </p:spPr>
        <p:txBody>
          <a:bodyPr/>
          <a:lstStyle/>
          <a:p>
            <a:r>
              <a:rPr lang="sr-Latn-RS" dirty="0"/>
              <a:t>Upiti ograničeni parametrima i CQL-om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3BFE47D-3B0E-5D84-E55B-83D084F74290}"/>
              </a:ext>
            </a:extLst>
          </p:cNvPr>
          <p:cNvSpPr txBox="1">
            <a:spLocks/>
          </p:cNvSpPr>
          <p:nvPr/>
        </p:nvSpPr>
        <p:spPr>
          <a:xfrm>
            <a:off x="651387" y="161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highlight>
                  <a:srgbClr val="FFFFFF"/>
                </a:highlight>
              </a:rPr>
              <a:t>Kod WFS slojeva pribavljaju </a:t>
            </a:r>
            <a:r>
              <a:rPr lang="en-US" dirty="0">
                <a:highlight>
                  <a:srgbClr val="FFFFFF"/>
                </a:highlight>
              </a:rPr>
              <a:t>se </a:t>
            </a:r>
            <a:r>
              <a:rPr lang="sr-Latn-RS" dirty="0">
                <a:highlight>
                  <a:srgbClr val="FFFFFF"/>
                </a:highlight>
              </a:rPr>
              <a:t>svi atributi feature-a i na osnovu njihovog tipa podataka dinamički generišu filteri</a:t>
            </a:r>
          </a:p>
          <a:p>
            <a:endParaRPr lang="sr-Latn-R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969F9-D29E-2546-1F2D-1CE624CE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22" y="2938548"/>
            <a:ext cx="6599129" cy="33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3A5A-54F0-2ADF-C806-BD416F2D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3" y="306849"/>
            <a:ext cx="10515600" cy="1325563"/>
          </a:xfrm>
        </p:spPr>
        <p:txBody>
          <a:bodyPr/>
          <a:lstStyle/>
          <a:p>
            <a:r>
              <a:rPr lang="sr-Latn-RS" dirty="0"/>
              <a:t>Upiti ograničeni parametrima i CQL-om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3BFE47D-3B0E-5D84-E55B-83D084F74290}"/>
              </a:ext>
            </a:extLst>
          </p:cNvPr>
          <p:cNvSpPr txBox="1">
            <a:spLocks/>
          </p:cNvSpPr>
          <p:nvPr/>
        </p:nvSpPr>
        <p:spPr>
          <a:xfrm>
            <a:off x="651387" y="161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highlight>
                  <a:srgbClr val="FFFFFF"/>
                </a:highlight>
              </a:rPr>
              <a:t>Generisanje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polja</a:t>
            </a:r>
            <a:r>
              <a:rPr lang="en-US" dirty="0">
                <a:highlight>
                  <a:srgbClr val="FFFFFF"/>
                </a:highlight>
              </a:rPr>
              <a:t> za </a:t>
            </a:r>
            <a:r>
              <a:rPr lang="en-US" dirty="0" err="1">
                <a:highlight>
                  <a:srgbClr val="FFFFFF"/>
                </a:highlight>
              </a:rPr>
              <a:t>unos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parametara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upita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dobija</a:t>
            </a:r>
            <a:r>
              <a:rPr lang="en-US" dirty="0">
                <a:highlight>
                  <a:srgbClr val="FFFFFF"/>
                </a:highlight>
              </a:rPr>
              <a:t> se </a:t>
            </a:r>
            <a:r>
              <a:rPr lang="en-US" dirty="0" err="1">
                <a:highlight>
                  <a:srgbClr val="FFFFFF"/>
                </a:highlight>
              </a:rPr>
              <a:t>dodavanjem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odgovaraju</a:t>
            </a:r>
            <a:r>
              <a:rPr lang="sr-Latn-RS" dirty="0">
                <a:highlight>
                  <a:srgbClr val="FFFFFF"/>
                </a:highlight>
              </a:rPr>
              <a:t>ćih ključnih reči</a:t>
            </a:r>
            <a:r>
              <a:rPr lang="en-US" dirty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sloju</a:t>
            </a:r>
            <a:r>
              <a:rPr lang="sr-Latn-RS" dirty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&lt;</a:t>
            </a:r>
            <a:r>
              <a:rPr lang="en-US" dirty="0" err="1">
                <a:highlight>
                  <a:srgbClr val="FFFFFF"/>
                </a:highlight>
              </a:rPr>
              <a:t>view_param</a:t>
            </a:r>
            <a:r>
              <a:rPr lang="en-US" dirty="0">
                <a:highlight>
                  <a:srgbClr val="FFFFFF"/>
                </a:highlight>
              </a:rPr>
              <a:t>&gt;;&lt;</a:t>
            </a:r>
            <a:r>
              <a:rPr lang="en-US" dirty="0" err="1">
                <a:highlight>
                  <a:srgbClr val="FFFFFF"/>
                </a:highlight>
              </a:rPr>
              <a:t>naziv_parametra</a:t>
            </a:r>
            <a:r>
              <a:rPr lang="en-US" dirty="0">
                <a:highlight>
                  <a:srgbClr val="FFFFFF"/>
                </a:highlight>
              </a:rPr>
              <a:t>&gt;;&lt;</a:t>
            </a:r>
            <a:r>
              <a:rPr lang="en-US" dirty="0" err="1">
                <a:highlight>
                  <a:srgbClr val="FFFFFF"/>
                </a:highlight>
              </a:rPr>
              <a:t>tip_podatka</a:t>
            </a:r>
            <a:r>
              <a:rPr lang="en-US" dirty="0">
                <a:highlight>
                  <a:srgbClr val="FFFFFF"/>
                </a:highlight>
              </a:rPr>
              <a:t>&gt;</a:t>
            </a:r>
            <a:endParaRPr lang="sr-Latn-RS" dirty="0">
              <a:highlight>
                <a:srgbClr val="FFFFFF"/>
              </a:highlight>
            </a:endParaRPr>
          </a:p>
          <a:p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E66A3-564A-B800-D449-E69B32F3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33135"/>
            <a:ext cx="5985571" cy="273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A29D7-1BE5-6713-62FD-760DA0777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7"/>
          <a:stretch/>
        </p:blipFill>
        <p:spPr>
          <a:xfrm>
            <a:off x="200676" y="3333135"/>
            <a:ext cx="5791037" cy="25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C2C4-70BF-EED4-7DA7-345AC5F8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3640240"/>
          </a:xfrm>
        </p:spPr>
        <p:txBody>
          <a:bodyPr>
            <a:normAutofit/>
          </a:bodyPr>
          <a:lstStyle/>
          <a:p>
            <a:r>
              <a:rPr lang="sr-Latn-RS" sz="2600" dirty="0"/>
              <a:t>CQL upitom </a:t>
            </a:r>
            <a:r>
              <a:rPr lang="sr-Latn-RS" sz="2600" dirty="0">
                <a:solidFill>
                  <a:srgbClr val="92D050"/>
                </a:solidFill>
              </a:rPr>
              <a:t>amenity </a:t>
            </a:r>
            <a:r>
              <a:rPr lang="en-US" sz="2600" dirty="0">
                <a:solidFill>
                  <a:srgbClr val="92D050"/>
                </a:solidFill>
              </a:rPr>
              <a:t>= ‘fuel’ </a:t>
            </a:r>
            <a:r>
              <a:rPr lang="sr-Latn-RS" sz="2600" dirty="0"/>
              <a:t>ograničen je sadržaj podataka unutar sloja</a:t>
            </a:r>
          </a:p>
          <a:p>
            <a:r>
              <a:rPr lang="sr-Latn-RS" sz="2600" dirty="0"/>
              <a:t>Dostupnost WMS i WFS-a konfiguriše se po sloju</a:t>
            </a:r>
          </a:p>
          <a:p>
            <a:pPr marL="0" indent="0">
              <a:buNone/>
            </a:pPr>
            <a:endParaRPr lang="sr-Latn-R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BDC28-4FAA-7A59-AA04-2DF1A8AF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85" y="4412258"/>
            <a:ext cx="7862510" cy="169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A2527-FA08-9450-8B5A-73D4F7E1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68" y="2328838"/>
            <a:ext cx="6110900" cy="20192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2" y="261024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Proizvoljno</a:t>
            </a:r>
            <a:r>
              <a:rPr lang="en-US" dirty="0"/>
              <a:t> </a:t>
            </a:r>
            <a:r>
              <a:rPr lang="en-US" dirty="0" err="1"/>
              <a:t>filtriranje</a:t>
            </a:r>
            <a:r>
              <a:rPr lang="en-US" dirty="0"/>
              <a:t> WFS </a:t>
            </a:r>
            <a:r>
              <a:rPr lang="en-US" dirty="0" err="1"/>
              <a:t>slojeva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238E3-AB6F-7B6A-3517-A22443C3E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10"/>
          <a:stretch/>
        </p:blipFill>
        <p:spPr>
          <a:xfrm>
            <a:off x="126552" y="1237790"/>
            <a:ext cx="11938895" cy="5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6533-65F5-2B6C-AEBA-0BDB7E0D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1" y="365125"/>
            <a:ext cx="11204899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Filtriranje</a:t>
            </a:r>
            <a:r>
              <a:rPr lang="en-US" sz="4200" dirty="0"/>
              <a:t> </a:t>
            </a:r>
            <a:r>
              <a:rPr lang="en-US" sz="4200" dirty="0" err="1"/>
              <a:t>kombinacijom</a:t>
            </a:r>
            <a:r>
              <a:rPr lang="en-US" sz="4200" dirty="0"/>
              <a:t> WFS </a:t>
            </a:r>
            <a:r>
              <a:rPr lang="en-US" sz="4200" dirty="0" err="1"/>
              <a:t>filtera</a:t>
            </a:r>
            <a:r>
              <a:rPr lang="en-US" sz="4200" dirty="0"/>
              <a:t> </a:t>
            </a:r>
            <a:r>
              <a:rPr lang="en-US" sz="4200" dirty="0" err="1"/>
              <a:t>i</a:t>
            </a:r>
            <a:r>
              <a:rPr lang="en-US" sz="4200" dirty="0"/>
              <a:t> query </a:t>
            </a:r>
            <a:r>
              <a:rPr lang="en-US" sz="4200" dirty="0" err="1"/>
              <a:t>parametara</a:t>
            </a:r>
            <a:endParaRPr lang="sr-Latn-RS" sz="4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285FD-0956-CC57-82C6-C9485DB90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894"/>
          <a:stretch/>
        </p:blipFill>
        <p:spPr>
          <a:xfrm>
            <a:off x="148901" y="1609314"/>
            <a:ext cx="11894197" cy="5129368"/>
          </a:xfrm>
        </p:spPr>
      </p:pic>
    </p:spTree>
    <p:extLst>
      <p:ext uri="{BB962C8B-B14F-4D97-AF65-F5344CB8AC3E}">
        <p14:creationId xmlns:p14="http://schemas.microsoft.com/office/powerpoint/2010/main" val="349206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B2B-09B6-6DA6-BF53-132412EA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890"/>
            <a:ext cx="11710219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Turisti</a:t>
            </a:r>
            <a:r>
              <a:rPr lang="sr-Latn-RS" sz="4200" dirty="0"/>
              <a:t>čke atrakcije pored kojih je prošao automobil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39D9E-92F1-C1D3-5CFE-B5BC52243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68"/>
          <a:stretch/>
        </p:blipFill>
        <p:spPr>
          <a:xfrm>
            <a:off x="110551" y="1518801"/>
            <a:ext cx="11970898" cy="5239545"/>
          </a:xfrm>
        </p:spPr>
      </p:pic>
    </p:spTree>
    <p:extLst>
      <p:ext uri="{BB962C8B-B14F-4D97-AF65-F5344CB8AC3E}">
        <p14:creationId xmlns:p14="http://schemas.microsoft.com/office/powerpoint/2010/main" val="208000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71AC-F770-8A57-2398-245B2FB1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0" y="365125"/>
            <a:ext cx="11834496" cy="1325563"/>
          </a:xfrm>
        </p:spPr>
        <p:txBody>
          <a:bodyPr>
            <a:normAutofit/>
          </a:bodyPr>
          <a:lstStyle/>
          <a:p>
            <a:r>
              <a:rPr lang="sr-Latn-RS" sz="4200" dirty="0"/>
              <a:t>Deonice puteva gde su automobili najduže stajali u mestu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695E8-7C29-F361-016C-096D7E7D8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45"/>
          <a:stretch/>
        </p:blipFill>
        <p:spPr>
          <a:xfrm>
            <a:off x="121530" y="1609315"/>
            <a:ext cx="11948940" cy="5141248"/>
          </a:xfrm>
        </p:spPr>
      </p:pic>
    </p:spTree>
    <p:extLst>
      <p:ext uri="{BB962C8B-B14F-4D97-AF65-F5344CB8AC3E}">
        <p14:creationId xmlns:p14="http://schemas.microsoft.com/office/powerpoint/2010/main" val="80262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DB6A-4E72-648F-6117-A5D52A90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1" y="156770"/>
            <a:ext cx="10515600" cy="1325563"/>
          </a:xfrm>
        </p:spPr>
        <p:txBody>
          <a:bodyPr/>
          <a:lstStyle/>
          <a:p>
            <a:r>
              <a:rPr lang="sr-Latn-RS" dirty="0"/>
              <a:t>CO2 zagađenje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31973-289E-E3D8-44CA-C973075A4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8" y="1422502"/>
            <a:ext cx="12009281" cy="5278728"/>
          </a:xfrm>
        </p:spPr>
      </p:pic>
    </p:spTree>
    <p:extLst>
      <p:ext uri="{BB962C8B-B14F-4D97-AF65-F5344CB8AC3E}">
        <p14:creationId xmlns:p14="http://schemas.microsoft.com/office/powerpoint/2010/main" val="381433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3E1-B639-62F7-2BE9-A021EEA5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o </a:t>
            </a:r>
            <a:r>
              <a:rPr lang="en-US" dirty="0" err="1"/>
              <a:t>mobilnim</a:t>
            </a:r>
            <a:r>
              <a:rPr lang="en-US" dirty="0"/>
              <a:t> </a:t>
            </a:r>
            <a:r>
              <a:rPr lang="en-US" dirty="0" err="1"/>
              <a:t>objektima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E63-76C8-F1B0-FFF2-924B4658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42" y="1690688"/>
            <a:ext cx="11206316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Parametri simulacije podešeni putem OSM Web Wizard-a</a:t>
            </a:r>
          </a:p>
          <a:p>
            <a:r>
              <a:rPr lang="sr-Latn-RS" sz="2400" dirty="0"/>
              <a:t>Lokacija - Beograd</a:t>
            </a:r>
          </a:p>
          <a:p>
            <a:r>
              <a:rPr lang="sr-Latn-RS" sz="2400" dirty="0"/>
              <a:t>U simulaciji uključeni	</a:t>
            </a:r>
            <a:br>
              <a:rPr lang="sr-Latn-RS" sz="2400" dirty="0"/>
            </a:br>
            <a:r>
              <a:rPr lang="sr-Latn-RS" sz="2400" dirty="0"/>
              <a:t>automobili i autobusi</a:t>
            </a:r>
          </a:p>
          <a:p>
            <a:r>
              <a:rPr lang="sr-Latn-RS" sz="2400" dirty="0"/>
              <a:t>Generiše putnu mrežu </a:t>
            </a:r>
            <a:br>
              <a:rPr lang="sr-Latn-RS" sz="2400" dirty="0"/>
            </a:br>
            <a:r>
              <a:rPr lang="sr-Latn-RS" sz="2400" dirty="0"/>
              <a:t>simulacije i nasumičnu</a:t>
            </a:r>
            <a:br>
              <a:rPr lang="sr-Latn-RS" sz="2400" dirty="0"/>
            </a:br>
            <a:r>
              <a:rPr lang="sr-Latn-RS" sz="2400" dirty="0"/>
              <a:t>saobraćajnu potražnju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A12D1-FE60-84E1-C782-2D3CF6A7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1" t="1762"/>
          <a:stretch/>
        </p:blipFill>
        <p:spPr>
          <a:xfrm>
            <a:off x="4315968" y="2396378"/>
            <a:ext cx="7784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B10D-6CE2-7599-8FA3-294B736A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562"/>
            <a:ext cx="10515600" cy="5448067"/>
          </a:xfrm>
        </p:spPr>
        <p:txBody>
          <a:bodyPr/>
          <a:lstStyle/>
          <a:p>
            <a:r>
              <a:rPr lang="sr-Latn-RS" dirty="0"/>
              <a:t>sumo-gui -c osm.sumocfg --fcd-output "E:\gis\fcd-output.xml" --fcd-output.geo --emission-output "E:\gis\emission-output.xml" --emissions.volumetric-fuel --emission-output.geo</a:t>
            </a:r>
            <a:endParaRPr lang="en-US" dirty="0"/>
          </a:p>
          <a:p>
            <a:r>
              <a:rPr lang="sr-Latn-RS" dirty="0"/>
              <a:t>Rezultat simulacije su xml datoteke fcd-output.xml,</a:t>
            </a:r>
            <a:br>
              <a:rPr lang="sr-Latn-RS" dirty="0"/>
            </a:br>
            <a:r>
              <a:rPr lang="sr-Latn-RS" dirty="0"/>
              <a:t>emission-output.xml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BA6C7-4ECD-4D83-A2C9-40F771FE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0" y="2765726"/>
            <a:ext cx="11420700" cy="40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99E-A004-088F-181D-D48A327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/>
              <a:t>pg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sr-Latn-RS" dirty="0"/>
              <a:t> podataka</a:t>
            </a:r>
            <a:br>
              <a:rPr lang="en-US" dirty="0"/>
            </a:br>
            <a:endParaRPr lang="sr-Latn-R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2DA32-5245-1ED9-2AA9-FE8331805354}"/>
              </a:ext>
            </a:extLst>
          </p:cNvPr>
          <p:cNvSpPr txBox="1">
            <a:spLocks/>
          </p:cNvSpPr>
          <p:nvPr/>
        </p:nvSpPr>
        <p:spPr>
          <a:xfrm>
            <a:off x="838200" y="1395206"/>
            <a:ext cx="10515600" cy="49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E51F6-E74C-3A96-CFE3-8EE517CC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543"/>
            <a:ext cx="10515600" cy="5448067"/>
          </a:xfrm>
        </p:spPr>
        <p:txBody>
          <a:bodyPr>
            <a:normAutofit/>
          </a:bodyPr>
          <a:lstStyle/>
          <a:p>
            <a:r>
              <a:rPr lang="en-US" dirty="0"/>
              <a:t>Emissions-output</a:t>
            </a:r>
            <a:r>
              <a:rPr lang="sr-Latn-RS" dirty="0"/>
              <a:t> datoteka sadrži sve neophodne informacije koje postoje i u fcd-output datoteci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i</a:t>
            </a:r>
            <a:r>
              <a:rPr lang="en-US" b="1" dirty="0"/>
              <a:t>d </a:t>
            </a:r>
            <a:r>
              <a:rPr lang="en-US" dirty="0"/>
              <a:t>– </a:t>
            </a:r>
            <a:r>
              <a:rPr lang="en-US" dirty="0" err="1"/>
              <a:t>identifikator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t</a:t>
            </a:r>
            <a:r>
              <a:rPr lang="en-US" b="1" dirty="0" err="1"/>
              <a:t>ype</a:t>
            </a:r>
            <a:r>
              <a:rPr lang="en-US" b="1" dirty="0"/>
              <a:t> </a:t>
            </a:r>
            <a:r>
              <a:rPr lang="en-US" dirty="0"/>
              <a:t>– tip </a:t>
            </a:r>
            <a:r>
              <a:rPr lang="en-US" dirty="0" err="1"/>
              <a:t>vozila</a:t>
            </a:r>
            <a:r>
              <a:rPr lang="en-US" dirty="0"/>
              <a:t> (autobus </a:t>
            </a:r>
            <a:r>
              <a:rPr lang="en-US" dirty="0" err="1"/>
              <a:t>ili</a:t>
            </a:r>
            <a:r>
              <a:rPr lang="en-US" dirty="0"/>
              <a:t> auto)</a:t>
            </a:r>
          </a:p>
          <a:p>
            <a:pPr lvl="1"/>
            <a:r>
              <a:rPr lang="sr-Latn-RS" b="1" dirty="0"/>
              <a:t>s</a:t>
            </a:r>
            <a:r>
              <a:rPr lang="en-US" b="1" dirty="0"/>
              <a:t>peed </a:t>
            </a:r>
            <a:r>
              <a:rPr lang="en-US" dirty="0"/>
              <a:t>– </a:t>
            </a:r>
            <a:r>
              <a:rPr lang="en-US" dirty="0" err="1"/>
              <a:t>trenutna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</a:p>
          <a:p>
            <a:pPr lvl="1"/>
            <a:r>
              <a:rPr lang="sr-Latn-RS" b="1" dirty="0"/>
              <a:t>a</a:t>
            </a:r>
            <a:r>
              <a:rPr lang="en-US" b="1" dirty="0" err="1"/>
              <a:t>ngle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ugao</a:t>
            </a:r>
            <a:r>
              <a:rPr lang="en-US" dirty="0"/>
              <a:t> </a:t>
            </a:r>
            <a:r>
              <a:rPr lang="en-US" dirty="0" err="1"/>
              <a:t>orijentacije</a:t>
            </a:r>
            <a:r>
              <a:rPr lang="en-US" dirty="0"/>
              <a:t> </a:t>
            </a:r>
            <a:r>
              <a:rPr lang="en-US" dirty="0" err="1"/>
              <a:t>vozila</a:t>
            </a:r>
            <a:endParaRPr lang="en-US" dirty="0"/>
          </a:p>
          <a:p>
            <a:pPr lvl="1"/>
            <a:r>
              <a:rPr lang="sr-Latn-RS" b="1" dirty="0"/>
              <a:t>l</a:t>
            </a:r>
            <a:r>
              <a:rPr lang="en-US" b="1" dirty="0" err="1"/>
              <a:t>ane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planet_osm_line.osm_id</a:t>
            </a:r>
            <a:endParaRPr lang="en-US" dirty="0"/>
          </a:p>
          <a:p>
            <a:pPr lvl="1"/>
            <a:r>
              <a:rPr lang="sr-Latn-RS" b="1" dirty="0"/>
              <a:t>w</a:t>
            </a:r>
            <a:r>
              <a:rPr lang="en-US" b="1" dirty="0" err="1"/>
              <a:t>aiting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vreme</a:t>
            </a:r>
            <a:r>
              <a:rPr lang="sr-Latn-RS" dirty="0"/>
              <a:t> koje je automobil proveo čekajući (u sekundama)</a:t>
            </a:r>
          </a:p>
          <a:p>
            <a:pPr lvl="1"/>
            <a:r>
              <a:rPr lang="sr-Latn-RS" b="1" dirty="0"/>
              <a:t>x</a:t>
            </a:r>
            <a:r>
              <a:rPr lang="sr-Latn-RS" dirty="0"/>
              <a:t>, </a:t>
            </a:r>
            <a:r>
              <a:rPr lang="sr-Latn-RS" b="1" dirty="0"/>
              <a:t>y</a:t>
            </a:r>
            <a:r>
              <a:rPr lang="sr-Latn-RS" dirty="0"/>
              <a:t> – koordinate automobila</a:t>
            </a:r>
            <a:endParaRPr lang="en-US" dirty="0"/>
          </a:p>
          <a:p>
            <a:r>
              <a:rPr lang="sr-Latn-RS" dirty="0"/>
              <a:t>Za import podataka korišćena je </a:t>
            </a:r>
            <a:r>
              <a:rPr lang="en-US" i="1" dirty="0"/>
              <a:t>pg_importer.py </a:t>
            </a:r>
            <a:r>
              <a:rPr lang="en-US" dirty="0" err="1"/>
              <a:t>skripta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242"/>
            <a:ext cx="10515600" cy="862485"/>
          </a:xfrm>
        </p:spPr>
        <p:txBody>
          <a:bodyPr>
            <a:normAutofit fontScale="90000"/>
          </a:bodyPr>
          <a:lstStyle/>
          <a:p>
            <a:r>
              <a:rPr lang="sr-Latn-RS" dirty="0"/>
              <a:t>Import u postgres bazu</a:t>
            </a:r>
            <a:br>
              <a:rPr lang="en-US" dirty="0"/>
            </a:br>
            <a:endParaRPr lang="sr-Latn-R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8FE95A0-07C7-AAF1-A8C5-AA27C9A39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67" y="1623812"/>
            <a:ext cx="7634804" cy="34641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5F0D-828B-65BF-AD77-AD788AAE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67" y="1201026"/>
            <a:ext cx="7450922" cy="2815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11E63E-25B7-45FD-3801-A6FD6C976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67" y="4394716"/>
            <a:ext cx="7565633" cy="19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4" y="458463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gps_tracking_data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53D8-05B3-35C8-0375-AC92FBF16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7"/>
          <a:stretch/>
        </p:blipFill>
        <p:spPr>
          <a:xfrm>
            <a:off x="307334" y="2352834"/>
            <a:ext cx="11609984" cy="4232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56ED5-7D0D-185B-484D-36F23286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31" y="498344"/>
            <a:ext cx="3315587" cy="3165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83E1E-C0F8-7B28-A047-030D9951861B}"/>
              </a:ext>
            </a:extLst>
          </p:cNvPr>
          <p:cNvSpPr txBox="1"/>
          <p:nvPr/>
        </p:nvSpPr>
        <p:spPr>
          <a:xfrm>
            <a:off x="274682" y="16192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dirty="0">
                <a:solidFill>
                  <a:srgbClr val="7030A0"/>
                </a:solidFill>
              </a:rPr>
              <a:t>select</a:t>
            </a:r>
            <a:r>
              <a:rPr lang="sr-Latn-RS" sz="2400" dirty="0"/>
              <a:t> * </a:t>
            </a:r>
            <a:r>
              <a:rPr lang="sr-Latn-RS" sz="2400" dirty="0">
                <a:solidFill>
                  <a:srgbClr val="7030A0"/>
                </a:solidFill>
              </a:rPr>
              <a:t>from</a:t>
            </a:r>
            <a:r>
              <a:rPr lang="sr-Latn-RS" sz="2400" dirty="0"/>
              <a:t> gps_tracking_</a:t>
            </a:r>
            <a:r>
              <a:rPr lang="en-US" sz="2400" dirty="0"/>
              <a:t>data</a:t>
            </a:r>
            <a:r>
              <a:rPr lang="sr-Latn-R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71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D48-50ED-2721-17A4-1D4829D5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53"/>
            <a:ext cx="10515600" cy="1325563"/>
          </a:xfrm>
        </p:spPr>
        <p:txBody>
          <a:bodyPr/>
          <a:lstStyle/>
          <a:p>
            <a:r>
              <a:rPr lang="en-US" i="1" dirty="0" err="1"/>
              <a:t>gps_tracking_data</a:t>
            </a:r>
            <a:endParaRPr lang="sr-Latn-RS" i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FA264E-9670-6F3B-5B69-FFEFE523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740"/>
            <a:ext cx="9839632" cy="52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19A73B-D877-9C4E-89C6-DFBDFAC2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4" y="458463"/>
            <a:ext cx="10515600" cy="862485"/>
          </a:xfrm>
        </p:spPr>
        <p:txBody>
          <a:bodyPr>
            <a:normAutofit/>
          </a:bodyPr>
          <a:lstStyle/>
          <a:p>
            <a:r>
              <a:rPr lang="en-US" dirty="0" err="1"/>
              <a:t>gps_tracking_summary</a:t>
            </a:r>
            <a:endParaRPr lang="sr-Latn-R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53D8-05B3-35C8-0375-AC92FBF16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r="2613"/>
          <a:stretch/>
        </p:blipFill>
        <p:spPr>
          <a:xfrm>
            <a:off x="437224" y="2331945"/>
            <a:ext cx="11447441" cy="4173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83E1E-C0F8-7B28-A047-030D9951861B}"/>
              </a:ext>
            </a:extLst>
          </p:cNvPr>
          <p:cNvSpPr txBox="1"/>
          <p:nvPr/>
        </p:nvSpPr>
        <p:spPr>
          <a:xfrm>
            <a:off x="274682" y="16192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2400" dirty="0">
                <a:solidFill>
                  <a:srgbClr val="7030A0"/>
                </a:solidFill>
              </a:rPr>
              <a:t>select</a:t>
            </a:r>
            <a:r>
              <a:rPr lang="sr-Latn-RS" sz="2400" dirty="0"/>
              <a:t> * </a:t>
            </a:r>
            <a:r>
              <a:rPr lang="sr-Latn-RS" sz="2400" dirty="0">
                <a:solidFill>
                  <a:srgbClr val="7030A0"/>
                </a:solidFill>
              </a:rPr>
              <a:t>from</a:t>
            </a:r>
            <a:r>
              <a:rPr lang="sr-Latn-RS" sz="2400" dirty="0"/>
              <a:t> gps_tracking_</a:t>
            </a:r>
            <a:r>
              <a:rPr lang="en-US" sz="2400" dirty="0"/>
              <a:t>summary</a:t>
            </a:r>
            <a:r>
              <a:rPr lang="sr-Latn-RS" sz="2400" dirty="0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774B2-D545-F40C-BCE3-63107011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33" y="614662"/>
            <a:ext cx="435353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D48-50ED-2721-17A4-1D4829D5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98" y="254153"/>
            <a:ext cx="10778902" cy="1325563"/>
          </a:xfrm>
        </p:spPr>
        <p:txBody>
          <a:bodyPr/>
          <a:lstStyle/>
          <a:p>
            <a:r>
              <a:rPr lang="en-US" i="1" dirty="0" err="1"/>
              <a:t>gps_tracking_summary</a:t>
            </a:r>
            <a:endParaRPr lang="sr-Latn-R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95F79-38AA-14A9-B0F1-527E8033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8" y="1579716"/>
            <a:ext cx="11042203" cy="45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355</Words>
  <Application>Microsoft Office PowerPoint</Application>
  <PresentationFormat>Widescreen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Consolas</vt:lpstr>
      <vt:lpstr>Open Sans</vt:lpstr>
      <vt:lpstr>Office Theme</vt:lpstr>
      <vt:lpstr>Geografski informacioni sistemi GIS aplikacija za upravljanje i analizu saobraćaja</vt:lpstr>
      <vt:lpstr>Generisanje podataka o mobilnim objektima</vt:lpstr>
      <vt:lpstr>PowerPoint Presentation</vt:lpstr>
      <vt:lpstr>Import podataka u pg bazu podataka </vt:lpstr>
      <vt:lpstr>Import u postgres bazu </vt:lpstr>
      <vt:lpstr>gps_tracking_data</vt:lpstr>
      <vt:lpstr>gps_tracking_data</vt:lpstr>
      <vt:lpstr>gps_tracking_summary</vt:lpstr>
      <vt:lpstr>gps_tracking_summary</vt:lpstr>
      <vt:lpstr>Dinamičko učitavanje slojeva</vt:lpstr>
      <vt:lpstr>Upiti ograničeni parametrima i CQL-om</vt:lpstr>
      <vt:lpstr>Upiti ograničeni parametrima i CQL-om</vt:lpstr>
      <vt:lpstr>Proizvoljno filtriranje WFS slojeva</vt:lpstr>
      <vt:lpstr>Filtriranje kombinacijom WFS filtera i query parametara</vt:lpstr>
      <vt:lpstr>Turističke atrakcije pored kojih je prošao automobil</vt:lpstr>
      <vt:lpstr>Deonice puteva gde su automobili najduže stajali u mestu</vt:lpstr>
      <vt:lpstr>CO2 zagađenje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st</dc:creator>
  <cp:lastModifiedBy>Stefan st</cp:lastModifiedBy>
  <cp:revision>134</cp:revision>
  <dcterms:created xsi:type="dcterms:W3CDTF">2024-06-10T21:45:00Z</dcterms:created>
  <dcterms:modified xsi:type="dcterms:W3CDTF">2024-07-09T00:16:41Z</dcterms:modified>
</cp:coreProperties>
</file>